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Lst>
  <p:sldSz cx="18288000" cy="10287000"/>
  <p:notesSz cx="6858000" cy="9144000"/>
  <p:embeddedFontLst>
    <p:embeddedFont>
      <p:font typeface="Ara Hamah Alfidaa" panose="020B0604020202020204" charset="-78"/>
      <p:regular r:id="rId15"/>
    </p:embeddedFont>
    <p:embeddedFont>
      <p:font typeface="Calibri" panose="020F0502020204030204" pitchFamily="34" charset="0"/>
      <p:regular r:id="rId16"/>
      <p:bold r:id="rId17"/>
      <p:italic r:id="rId18"/>
      <p:boldItalic r:id="rId19"/>
    </p:embeddedFont>
    <p:embeddedFont>
      <p:font typeface="Tek Tall Arabic Bold" panose="020B0604020202020204" charset="-78"/>
      <p:regular r:id="rId20"/>
    </p:embeddedFont>
    <p:embeddedFont>
      <p:font typeface="TT Chocolates" panose="020B0604020202020204" charset="0"/>
      <p:regular r:id="rId21"/>
    </p:embeddedFont>
    <p:embeddedFont>
      <p:font typeface="TT Chocolate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04153" y="1907899"/>
            <a:ext cx="8334816" cy="4704425"/>
          </a:xfrm>
          <a:prstGeom prst="rect">
            <a:avLst/>
          </a:prstGeom>
        </p:spPr>
        <p:txBody>
          <a:bodyPr lIns="0" tIns="0" rIns="0" bIns="0" rtlCol="0" anchor="t">
            <a:spAutoFit/>
          </a:bodyPr>
          <a:lstStyle/>
          <a:p>
            <a:pPr algn="l">
              <a:lnSpc>
                <a:spcPts val="11754"/>
              </a:lnSpc>
            </a:pPr>
            <a:r>
              <a:rPr lang="en-US" sz="16101">
                <a:solidFill>
                  <a:srgbClr val="FFFFFF"/>
                </a:solidFill>
                <a:latin typeface="Ara Hamah Alfidaa"/>
                <a:ea typeface="Ara Hamah Alfidaa"/>
                <a:cs typeface="Ara Hamah Alfidaa"/>
                <a:sym typeface="Ara Hamah Alfidaa"/>
              </a:rPr>
              <a:t>bonnes pratiques de codage</a:t>
            </a: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3062465" y="8157046"/>
            <a:ext cx="6102269" cy="1419158"/>
            <a:chOff x="0" y="0"/>
            <a:chExt cx="3900488" cy="907107"/>
          </a:xfrm>
        </p:grpSpPr>
        <p:sp>
          <p:nvSpPr>
            <p:cNvPr id="7" name="Freeform 7"/>
            <p:cNvSpPr/>
            <p:nvPr/>
          </p:nvSpPr>
          <p:spPr>
            <a:xfrm>
              <a:off x="0" y="0"/>
              <a:ext cx="3900488" cy="907107"/>
            </a:xfrm>
            <a:custGeom>
              <a:avLst/>
              <a:gdLst/>
              <a:ahLst/>
              <a:cxnLst/>
              <a:rect l="l" t="t" r="r" b="b"/>
              <a:pathLst>
                <a:path w="3900488" h="907107">
                  <a:moveTo>
                    <a:pt x="3697288" y="0"/>
                  </a:moveTo>
                  <a:cubicBezTo>
                    <a:pt x="3809512" y="0"/>
                    <a:pt x="3900488" y="203063"/>
                    <a:pt x="3900488" y="453554"/>
                  </a:cubicBezTo>
                  <a:cubicBezTo>
                    <a:pt x="3900488" y="704044"/>
                    <a:pt x="3809512" y="907107"/>
                    <a:pt x="3697288" y="907107"/>
                  </a:cubicBezTo>
                  <a:lnTo>
                    <a:pt x="203200" y="907107"/>
                  </a:lnTo>
                  <a:cubicBezTo>
                    <a:pt x="90976" y="907107"/>
                    <a:pt x="0" y="704044"/>
                    <a:pt x="0" y="453554"/>
                  </a:cubicBezTo>
                  <a:cubicBezTo>
                    <a:pt x="0" y="203063"/>
                    <a:pt x="90976" y="0"/>
                    <a:pt x="203200" y="0"/>
                  </a:cubicBezTo>
                  <a:close/>
                </a:path>
              </a:pathLst>
            </a:custGeom>
            <a:solidFill>
              <a:srgbClr val="FFFFFF">
                <a:alpha val="85882"/>
              </a:srgbClr>
            </a:solidFill>
          </p:spPr>
        </p:sp>
        <p:sp>
          <p:nvSpPr>
            <p:cNvPr id="8" name="TextBox 8"/>
            <p:cNvSpPr txBox="1"/>
            <p:nvPr/>
          </p:nvSpPr>
          <p:spPr>
            <a:xfrm>
              <a:off x="0" y="28575"/>
              <a:ext cx="3900488" cy="878532"/>
            </a:xfrm>
            <a:prstGeom prst="rect">
              <a:avLst/>
            </a:prstGeom>
          </p:spPr>
          <p:txBody>
            <a:bodyPr lIns="50800" tIns="50800" rIns="50800" bIns="50800" rtlCol="0" anchor="ctr"/>
            <a:lstStyle/>
            <a:p>
              <a:pPr algn="ctr">
                <a:lnSpc>
                  <a:spcPts val="2386"/>
                </a:lnSpc>
              </a:pPr>
              <a:endParaRPr/>
            </a:p>
          </p:txBody>
        </p:sp>
      </p:grpSp>
      <p:sp>
        <p:nvSpPr>
          <p:cNvPr id="9" name="TextBox 9"/>
          <p:cNvSpPr txBox="1"/>
          <p:nvPr/>
        </p:nvSpPr>
        <p:spPr>
          <a:xfrm>
            <a:off x="1047750" y="6930710"/>
            <a:ext cx="6805701" cy="936625"/>
          </a:xfrm>
          <a:prstGeom prst="rect">
            <a:avLst/>
          </a:prstGeom>
        </p:spPr>
        <p:txBody>
          <a:bodyPr lIns="0" tIns="0" rIns="0" bIns="0" rtlCol="0" anchor="t">
            <a:spAutoFit/>
          </a:bodyPr>
          <a:lstStyle/>
          <a:p>
            <a:pPr algn="ctr">
              <a:lnSpc>
                <a:spcPts val="7699"/>
              </a:lnSpc>
            </a:pPr>
            <a:r>
              <a:rPr lang="en-US" sz="5499" b="1" spc="478">
                <a:solidFill>
                  <a:srgbClr val="232E54"/>
                </a:solidFill>
                <a:latin typeface="Tek Tall Arabic Bold"/>
                <a:ea typeface="Tek Tall Arabic Bold"/>
                <a:cs typeface="Tek Tall Arabic Bold"/>
                <a:sym typeface="Tek Tall Arabic Bold"/>
              </a:rPr>
              <a:t>Let’s start!</a:t>
            </a:r>
          </a:p>
        </p:txBody>
      </p:sp>
      <p:sp>
        <p:nvSpPr>
          <p:cNvPr id="10" name="TextBox 10"/>
          <p:cNvSpPr txBox="1"/>
          <p:nvPr/>
        </p:nvSpPr>
        <p:spPr>
          <a:xfrm>
            <a:off x="13210481" y="8444350"/>
            <a:ext cx="4658006" cy="422275"/>
          </a:xfrm>
          <a:prstGeom prst="rect">
            <a:avLst/>
          </a:prstGeom>
        </p:spPr>
        <p:txBody>
          <a:bodyPr lIns="0" tIns="0" rIns="0" bIns="0" rtlCol="0" anchor="t">
            <a:spAutoFit/>
          </a:bodyPr>
          <a:lstStyle/>
          <a:p>
            <a:pPr algn="ctr">
              <a:lnSpc>
                <a:spcPts val="3499"/>
              </a:lnSpc>
              <a:spcBef>
                <a:spcPct val="0"/>
              </a:spcBef>
            </a:pPr>
            <a:r>
              <a:rPr lang="en-US" sz="2499" b="1" dirty="0">
                <a:solidFill>
                  <a:srgbClr val="A036BB"/>
                </a:solidFill>
                <a:latin typeface="TT Chocolates Bold"/>
                <a:ea typeface="TT Chocolates Bold"/>
                <a:cs typeface="TT Chocolates Bold"/>
                <a:sym typeface="TT Chocolates Bold"/>
              </a:rPr>
              <a:t>Presented by </a:t>
            </a:r>
            <a:r>
              <a:rPr lang="en-US" sz="2499" b="1" dirty="0" err="1">
                <a:solidFill>
                  <a:srgbClr val="A036BB"/>
                </a:solidFill>
                <a:latin typeface="TT Chocolates Bold"/>
                <a:ea typeface="TT Chocolates Bold"/>
                <a:cs typeface="TT Chocolates Bold"/>
                <a:sym typeface="TT Chocolates Bold"/>
              </a:rPr>
              <a:t>Afadisse</a:t>
            </a:r>
            <a:r>
              <a:rPr lang="en-US" sz="2499" b="1" dirty="0">
                <a:solidFill>
                  <a:srgbClr val="A036BB"/>
                </a:solidFill>
                <a:latin typeface="TT Chocolates Bold"/>
                <a:ea typeface="TT Chocolates Bold"/>
                <a:cs typeface="TT Chocolates Bold"/>
                <a:sym typeface="TT Chocolates Bold"/>
              </a:rPr>
              <a:t> Yahya</a:t>
            </a:r>
          </a:p>
        </p:txBody>
      </p:sp>
      <p:sp>
        <p:nvSpPr>
          <p:cNvPr id="11" name="TextBox 11"/>
          <p:cNvSpPr txBox="1"/>
          <p:nvPr/>
        </p:nvSpPr>
        <p:spPr>
          <a:xfrm>
            <a:off x="13210481" y="8963982"/>
            <a:ext cx="4658006" cy="422275"/>
          </a:xfrm>
          <a:prstGeom prst="rect">
            <a:avLst/>
          </a:prstGeom>
        </p:spPr>
        <p:txBody>
          <a:bodyPr lIns="0" tIns="0" rIns="0" bIns="0" rtlCol="0" anchor="t">
            <a:spAutoFit/>
          </a:bodyPr>
          <a:lstStyle/>
          <a:p>
            <a:pPr algn="ctr">
              <a:lnSpc>
                <a:spcPts val="3499"/>
              </a:lnSpc>
              <a:spcBef>
                <a:spcPct val="0"/>
              </a:spcBef>
            </a:pPr>
            <a:r>
              <a:rPr lang="en-US" sz="2499" b="1">
                <a:solidFill>
                  <a:srgbClr val="A036BB"/>
                </a:solidFill>
                <a:latin typeface="TT Chocolates Bold"/>
                <a:ea typeface="TT Chocolates Bold"/>
                <a:cs typeface="TT Chocolates Bold"/>
                <a:sym typeface="TT Chocolates Bold"/>
              </a:rPr>
              <a:t>Presented by Hallaffou Mouad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5</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TextBox 9"/>
          <p:cNvSpPr txBox="1"/>
          <p:nvPr/>
        </p:nvSpPr>
        <p:spPr>
          <a:xfrm>
            <a:off x="4338676" y="2103100"/>
            <a:ext cx="13140765"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Tester le Code </a:t>
            </a:r>
          </a:p>
        </p:txBody>
      </p:sp>
      <p:sp>
        <p:nvSpPr>
          <p:cNvPr id="10" name="TextBox 10"/>
          <p:cNvSpPr txBox="1"/>
          <p:nvPr/>
        </p:nvSpPr>
        <p:spPr>
          <a:xfrm>
            <a:off x="4338676" y="5067300"/>
            <a:ext cx="9518318" cy="2034206"/>
          </a:xfrm>
          <a:prstGeom prst="rect">
            <a:avLst/>
          </a:prstGeom>
        </p:spPr>
        <p:txBody>
          <a:bodyPr lIns="0" tIns="0" rIns="0" bIns="0" rtlCol="0" anchor="t">
            <a:spAutoFit/>
          </a:bodyPr>
          <a:lstStyle/>
          <a:p>
            <a:pPr algn="l">
              <a:lnSpc>
                <a:spcPts val="5451"/>
              </a:lnSpc>
              <a:spcBef>
                <a:spcPct val="0"/>
              </a:spcBef>
            </a:pPr>
            <a:r>
              <a:rPr lang="en-US" sz="3894" spc="31">
                <a:solidFill>
                  <a:srgbClr val="FFFFFF"/>
                </a:solidFill>
                <a:latin typeface="TT Chocolates"/>
                <a:ea typeface="TT Chocolates"/>
                <a:cs typeface="TT Chocolates"/>
                <a:sym typeface="TT Chocolates"/>
              </a:rPr>
              <a:t>Testez toujours le code pour vous assurer qu'il fonctionne correctement dans tous les cas possibles.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6</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TextBox 9"/>
          <p:cNvSpPr txBox="1"/>
          <p:nvPr/>
        </p:nvSpPr>
        <p:spPr>
          <a:xfrm>
            <a:off x="4338676" y="2103100"/>
            <a:ext cx="13140765"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Éviter la Complexité Inutile</a:t>
            </a:r>
          </a:p>
        </p:txBody>
      </p:sp>
      <p:sp>
        <p:nvSpPr>
          <p:cNvPr id="10" name="TextBox 10"/>
          <p:cNvSpPr txBox="1"/>
          <p:nvPr/>
        </p:nvSpPr>
        <p:spPr>
          <a:xfrm>
            <a:off x="4338676" y="5067300"/>
            <a:ext cx="9518318" cy="1348566"/>
          </a:xfrm>
          <a:prstGeom prst="rect">
            <a:avLst/>
          </a:prstGeom>
        </p:spPr>
        <p:txBody>
          <a:bodyPr lIns="0" tIns="0" rIns="0" bIns="0" rtlCol="0" anchor="t">
            <a:spAutoFit/>
          </a:bodyPr>
          <a:lstStyle/>
          <a:p>
            <a:pPr algn="l">
              <a:lnSpc>
                <a:spcPts val="5451"/>
              </a:lnSpc>
              <a:spcBef>
                <a:spcPct val="0"/>
              </a:spcBef>
            </a:pPr>
            <a:r>
              <a:rPr lang="en-US" sz="3894" spc="31">
                <a:solidFill>
                  <a:srgbClr val="FFFFFF"/>
                </a:solidFill>
                <a:latin typeface="TT Chocolates"/>
                <a:ea typeface="TT Chocolates"/>
                <a:cs typeface="TT Chocolates"/>
                <a:sym typeface="TT Chocolates"/>
              </a:rPr>
              <a:t>Gardez le code aussi simple et direct que possible.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4439764"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TextBox 4"/>
          <p:cNvSpPr txBox="1"/>
          <p:nvPr/>
        </p:nvSpPr>
        <p:spPr>
          <a:xfrm>
            <a:off x="1982702" y="1573679"/>
            <a:ext cx="14322596" cy="2588261"/>
          </a:xfrm>
          <a:prstGeom prst="rect">
            <a:avLst/>
          </a:prstGeom>
        </p:spPr>
        <p:txBody>
          <a:bodyPr lIns="0" tIns="0" rIns="0" bIns="0" rtlCol="0" anchor="t">
            <a:spAutoFit/>
          </a:bodyPr>
          <a:lstStyle/>
          <a:p>
            <a:pPr algn="ctr">
              <a:lnSpc>
                <a:spcPts val="21139"/>
              </a:lnSpc>
            </a:pPr>
            <a:r>
              <a:rPr lang="en-US" sz="15099">
                <a:solidFill>
                  <a:srgbClr val="FFFFFF"/>
                </a:solidFill>
                <a:latin typeface="Ara Hamah Alfidaa"/>
                <a:ea typeface="Ara Hamah Alfidaa"/>
                <a:cs typeface="Ara Hamah Alfidaa"/>
                <a:sym typeface="Ara Hamah Alfidaa"/>
              </a:rPr>
              <a:t>Conclusion</a:t>
            </a:r>
          </a:p>
        </p:txBody>
      </p:sp>
      <p:sp>
        <p:nvSpPr>
          <p:cNvPr id="5" name="TextBox 5"/>
          <p:cNvSpPr txBox="1"/>
          <p:nvPr/>
        </p:nvSpPr>
        <p:spPr>
          <a:xfrm>
            <a:off x="2863699" y="4672591"/>
            <a:ext cx="12905974" cy="3478530"/>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ea typeface="TT Chocolates"/>
                <a:cs typeface="TT Chocolates"/>
                <a:sym typeface="TT Chocolates"/>
              </a:rPr>
              <a:t>En appliquant les meilleures pratiques de codage, telles que l'utilisation de commentaires clairs, des noms explicites, et une organisation soignée du code, nous garantissons un code plus lisible et facile à maintenir. Ces pratiques améliorent la qualité et la fiabilité du code tout en facilitant sa gestion et sa collaboration future. Adopter ces principes est essentiel pour créer des solutions durables et efficaces.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gn="l">
              <a:lnSpc>
                <a:spcPts val="17175"/>
              </a:lnSpc>
            </a:pPr>
            <a:r>
              <a:rPr lang="en-US" sz="23527">
                <a:solidFill>
                  <a:srgbClr val="FFFFFF"/>
                </a:solidFill>
                <a:latin typeface="Ara Hamah Alfidaa"/>
                <a:ea typeface="Ara Hamah Alfidaa"/>
                <a:cs typeface="Ara Hamah Alfidaa"/>
                <a:sym typeface="Ara Hamah Alfidaa"/>
              </a:rPr>
              <a:t>Thank</a:t>
            </a:r>
          </a:p>
          <a:p>
            <a:pPr algn="l">
              <a:lnSpc>
                <a:spcPts val="17175"/>
              </a:lnSpc>
            </a:pPr>
            <a:r>
              <a:rPr lang="en-US" sz="23527">
                <a:solidFill>
                  <a:srgbClr val="FFFFFF"/>
                </a:solidFill>
                <a:latin typeface="Ara Hamah Alfidaa"/>
                <a:ea typeface="Ara Hamah Alfidaa"/>
                <a:cs typeface="Ara Hamah Alfidaa"/>
                <a:sym typeface="Ara Hamah Alfidaa"/>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1502849" y="-2466871"/>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3549478" y="86974"/>
            <a:ext cx="10558576" cy="3958794"/>
          </a:xfrm>
          <a:prstGeom prst="rect">
            <a:avLst/>
          </a:prstGeom>
        </p:spPr>
        <p:txBody>
          <a:bodyPr lIns="0" tIns="0" rIns="0" bIns="0" rtlCol="0" anchor="t">
            <a:spAutoFit/>
          </a:bodyPr>
          <a:lstStyle/>
          <a:p>
            <a:pPr algn="l">
              <a:lnSpc>
                <a:spcPts val="32397"/>
              </a:lnSpc>
            </a:pPr>
            <a:r>
              <a:rPr lang="en-US" sz="23140" spc="393">
                <a:solidFill>
                  <a:srgbClr val="FFFFFF"/>
                </a:solidFill>
                <a:latin typeface="Ara Hamah Alfidaa"/>
                <a:ea typeface="Ara Hamah Alfidaa"/>
                <a:cs typeface="Ara Hamah Alfidaa"/>
                <a:sym typeface="Ara Hamah Alfidaa"/>
              </a:rPr>
              <a:t>Plan</a:t>
            </a: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1</a:t>
              </a:r>
            </a:p>
          </p:txBody>
        </p:sp>
      </p:grpSp>
      <p:grpSp>
        <p:nvGrpSpPr>
          <p:cNvPr id="8" name="Group 8"/>
          <p:cNvGrpSpPr/>
          <p:nvPr/>
        </p:nvGrpSpPr>
        <p:grpSpPr>
          <a:xfrm>
            <a:off x="1699277" y="5733393"/>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2</a:t>
              </a:r>
            </a:p>
          </p:txBody>
        </p:sp>
      </p:grpSp>
      <p:grpSp>
        <p:nvGrpSpPr>
          <p:cNvPr id="11" name="Group 11"/>
          <p:cNvGrpSpPr/>
          <p:nvPr/>
        </p:nvGrpSpPr>
        <p:grpSpPr>
          <a:xfrm>
            <a:off x="1699277" y="7421017"/>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3</a:t>
              </a:r>
            </a:p>
          </p:txBody>
        </p:sp>
      </p:grpSp>
      <p:sp>
        <p:nvSpPr>
          <p:cNvPr id="14" name="Freeform 14"/>
          <p:cNvSpPr/>
          <p:nvPr/>
        </p:nvSpPr>
        <p:spPr>
          <a:xfrm>
            <a:off x="11811879" y="2751147"/>
            <a:ext cx="5963870" cy="4346427"/>
          </a:xfrm>
          <a:custGeom>
            <a:avLst/>
            <a:gdLst/>
            <a:ahLst/>
            <a:cxnLst/>
            <a:rect l="l" t="t" r="r" b="b"/>
            <a:pathLst>
              <a:path w="5963870" h="4346427">
                <a:moveTo>
                  <a:pt x="0" y="0"/>
                </a:moveTo>
                <a:lnTo>
                  <a:pt x="5963869" y="0"/>
                </a:lnTo>
                <a:lnTo>
                  <a:pt x="5963869" y="4346426"/>
                </a:lnTo>
                <a:lnTo>
                  <a:pt x="0" y="4346426"/>
                </a:lnTo>
                <a:lnTo>
                  <a:pt x="0" y="0"/>
                </a:lnTo>
                <a:close/>
              </a:path>
            </a:pathLst>
          </a:custGeom>
          <a:blipFill>
            <a:blip r:embed="rId6"/>
            <a:stretch>
              <a:fillRect l="-25217" r="-20541"/>
            </a:stretch>
          </a:blipFill>
        </p:spPr>
      </p:sp>
      <p:sp>
        <p:nvSpPr>
          <p:cNvPr id="15" name="TextBox 15"/>
          <p:cNvSpPr txBox="1"/>
          <p:nvPr/>
        </p:nvSpPr>
        <p:spPr>
          <a:xfrm>
            <a:off x="2858487" y="4443369"/>
            <a:ext cx="7507329" cy="656711"/>
          </a:xfrm>
          <a:prstGeom prst="rect">
            <a:avLst/>
          </a:prstGeom>
        </p:spPr>
        <p:txBody>
          <a:bodyPr lIns="0" tIns="0" rIns="0" bIns="0" rtlCol="0" anchor="t">
            <a:spAutoFit/>
          </a:bodyPr>
          <a:lstStyle/>
          <a:p>
            <a:pPr marL="577101" lvl="1" indent="-288550" algn="l">
              <a:lnSpc>
                <a:spcPts val="2806"/>
              </a:lnSpc>
              <a:buFont typeface="Arial"/>
              <a:buChar char="•"/>
            </a:pPr>
            <a:r>
              <a:rPr lang="en-US" sz="2673" b="1" spc="21">
                <a:solidFill>
                  <a:srgbClr val="FFFFFF"/>
                </a:solidFill>
                <a:latin typeface="TT Chocolates Bold"/>
                <a:ea typeface="TT Chocolates Bold"/>
                <a:cs typeface="TT Chocolates Bold"/>
                <a:sym typeface="TT Chocolates Bold"/>
              </a:rPr>
              <a:t>Qu'est-ce qu'une bonne pratique de codage ?</a:t>
            </a:r>
          </a:p>
          <a:p>
            <a:pPr algn="l">
              <a:lnSpc>
                <a:spcPts val="2386"/>
              </a:lnSpc>
            </a:pPr>
            <a:endParaRPr lang="en-US" sz="2673" b="1" spc="21">
              <a:solidFill>
                <a:srgbClr val="FFFFFF"/>
              </a:solidFill>
              <a:latin typeface="TT Chocolates Bold"/>
              <a:ea typeface="TT Chocolates Bold"/>
              <a:cs typeface="TT Chocolates Bold"/>
              <a:sym typeface="TT Chocolates Bold"/>
            </a:endParaRPr>
          </a:p>
        </p:txBody>
      </p:sp>
      <p:sp>
        <p:nvSpPr>
          <p:cNvPr id="16" name="TextBox 16"/>
          <p:cNvSpPr txBox="1"/>
          <p:nvPr/>
        </p:nvSpPr>
        <p:spPr>
          <a:xfrm>
            <a:off x="2858487" y="6049330"/>
            <a:ext cx="8180378" cy="717671"/>
          </a:xfrm>
          <a:prstGeom prst="rect">
            <a:avLst/>
          </a:prstGeom>
        </p:spPr>
        <p:txBody>
          <a:bodyPr lIns="0" tIns="0" rIns="0" bIns="0" rtlCol="0" anchor="t">
            <a:spAutoFit/>
          </a:bodyPr>
          <a:lstStyle/>
          <a:p>
            <a:pPr marL="577102" lvl="1" indent="-288551" algn="l">
              <a:lnSpc>
                <a:spcPts val="2806"/>
              </a:lnSpc>
              <a:buFont typeface="Arial"/>
              <a:buChar char="•"/>
            </a:pPr>
            <a:r>
              <a:rPr lang="en-US" sz="2673" b="1" spc="21">
                <a:solidFill>
                  <a:srgbClr val="FFFFFF"/>
                </a:solidFill>
                <a:latin typeface="TT Chocolates Bold"/>
                <a:ea typeface="TT Chocolates Bold"/>
                <a:cs typeface="TT Chocolates Bold"/>
                <a:sym typeface="TT Chocolates Bold"/>
              </a:rPr>
              <a:t>Pourquoi est-il important de suivre ces pratiques ?</a:t>
            </a:r>
          </a:p>
          <a:p>
            <a:pPr algn="l">
              <a:lnSpc>
                <a:spcPts val="2806"/>
              </a:lnSpc>
            </a:pPr>
            <a:endParaRPr lang="en-US" sz="2673" b="1" spc="21">
              <a:solidFill>
                <a:srgbClr val="FFFFFF"/>
              </a:solidFill>
              <a:latin typeface="TT Chocolates Bold"/>
              <a:ea typeface="TT Chocolates Bold"/>
              <a:cs typeface="TT Chocolates Bold"/>
              <a:sym typeface="TT Chocolates Bold"/>
            </a:endParaRPr>
          </a:p>
        </p:txBody>
      </p:sp>
      <p:sp>
        <p:nvSpPr>
          <p:cNvPr id="17" name="TextBox 17"/>
          <p:cNvSpPr txBox="1"/>
          <p:nvPr/>
        </p:nvSpPr>
        <p:spPr>
          <a:xfrm>
            <a:off x="2858487" y="7727430"/>
            <a:ext cx="8180378" cy="1038663"/>
          </a:xfrm>
          <a:prstGeom prst="rect">
            <a:avLst/>
          </a:prstGeom>
        </p:spPr>
        <p:txBody>
          <a:bodyPr lIns="0" tIns="0" rIns="0" bIns="0" rtlCol="0" anchor="t">
            <a:spAutoFit/>
          </a:bodyPr>
          <a:lstStyle/>
          <a:p>
            <a:pPr marL="598692" lvl="1" indent="-299346" algn="l">
              <a:lnSpc>
                <a:spcPts val="2911"/>
              </a:lnSpc>
              <a:buFont typeface="Arial"/>
              <a:buChar char="•"/>
            </a:pPr>
            <a:r>
              <a:rPr lang="en-US" sz="2773" b="1" spc="22">
                <a:solidFill>
                  <a:srgbClr val="FFFFFF"/>
                </a:solidFill>
                <a:latin typeface="TT Chocolates Bold"/>
                <a:ea typeface="TT Chocolates Bold"/>
                <a:cs typeface="TT Chocolates Bold"/>
                <a:sym typeface="TT Chocolates Bold"/>
              </a:rPr>
              <a:t>Quelles sont les meilleures pratiques à adopter pour écrire un code propre et maintenable ?</a:t>
            </a:r>
          </a:p>
          <a:p>
            <a:pPr algn="l">
              <a:lnSpc>
                <a:spcPts val="2386"/>
              </a:lnSpc>
            </a:pPr>
            <a:endParaRPr lang="en-US" sz="2773" b="1" spc="22">
              <a:solidFill>
                <a:srgbClr val="FFFFFF"/>
              </a:solidFill>
              <a:latin typeface="TT Chocolates Bold"/>
              <a:ea typeface="TT Chocolates Bold"/>
              <a:cs typeface="TT Chocolates Bold"/>
              <a:sym typeface="TT Chocolates Bold"/>
            </a:endParaRPr>
          </a:p>
        </p:txBody>
      </p:sp>
      <p:grpSp>
        <p:nvGrpSpPr>
          <p:cNvPr id="18" name="Group 18"/>
          <p:cNvGrpSpPr/>
          <p:nvPr/>
        </p:nvGrpSpPr>
        <p:grpSpPr>
          <a:xfrm>
            <a:off x="1699277" y="9109356"/>
            <a:ext cx="800090" cy="1202563"/>
            <a:chOff x="0" y="0"/>
            <a:chExt cx="1066786" cy="1603418"/>
          </a:xfrm>
        </p:grpSpPr>
        <p:sp>
          <p:nvSpPr>
            <p:cNvPr id="19" name="Freeform 1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4</a:t>
              </a:r>
            </a:p>
          </p:txBody>
        </p:sp>
      </p:grpSp>
      <p:sp>
        <p:nvSpPr>
          <p:cNvPr id="21" name="TextBox 21"/>
          <p:cNvSpPr txBox="1"/>
          <p:nvPr/>
        </p:nvSpPr>
        <p:spPr>
          <a:xfrm>
            <a:off x="2858487" y="9531825"/>
            <a:ext cx="8180378" cy="386201"/>
          </a:xfrm>
          <a:prstGeom prst="rect">
            <a:avLst/>
          </a:prstGeom>
        </p:spPr>
        <p:txBody>
          <a:bodyPr lIns="0" tIns="0" rIns="0" bIns="0" rtlCol="0" anchor="t">
            <a:spAutoFit/>
          </a:bodyPr>
          <a:lstStyle/>
          <a:p>
            <a:pPr marL="598692" lvl="1" indent="-299346" algn="l">
              <a:lnSpc>
                <a:spcPts val="2911"/>
              </a:lnSpc>
              <a:buFont typeface="Arial"/>
              <a:buChar char="•"/>
            </a:pPr>
            <a:r>
              <a:rPr lang="en-US" sz="2773" b="1" spc="22">
                <a:solidFill>
                  <a:srgbClr val="FFFFFF"/>
                </a:solidFill>
                <a:latin typeface="TT Chocolates Bold"/>
                <a:ea typeface="TT Chocolates Bold"/>
                <a:cs typeface="TT Chocolates Bold"/>
                <a:sym typeface="TT Chocolates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Freeform 4"/>
          <p:cNvSpPr/>
          <p:nvPr/>
        </p:nvSpPr>
        <p:spPr>
          <a:xfrm>
            <a:off x="6673031" y="7675957"/>
            <a:ext cx="4941937" cy="943461"/>
          </a:xfrm>
          <a:custGeom>
            <a:avLst/>
            <a:gdLst/>
            <a:ahLst/>
            <a:cxnLst/>
            <a:rect l="l" t="t" r="r" b="b"/>
            <a:pathLst>
              <a:path w="4941937" h="943461">
                <a:moveTo>
                  <a:pt x="0" y="0"/>
                </a:moveTo>
                <a:lnTo>
                  <a:pt x="4941938" y="0"/>
                </a:lnTo>
                <a:lnTo>
                  <a:pt x="4941938" y="943461"/>
                </a:lnTo>
                <a:lnTo>
                  <a:pt x="0" y="943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82702" y="904875"/>
            <a:ext cx="14322596" cy="1102222"/>
          </a:xfrm>
          <a:prstGeom prst="rect">
            <a:avLst/>
          </a:prstGeom>
        </p:spPr>
        <p:txBody>
          <a:bodyPr lIns="0" tIns="0" rIns="0" bIns="0" rtlCol="0" anchor="t">
            <a:spAutoFit/>
          </a:bodyPr>
          <a:lstStyle/>
          <a:p>
            <a:pPr algn="ctr">
              <a:lnSpc>
                <a:spcPts val="9072"/>
              </a:lnSpc>
            </a:pPr>
            <a:r>
              <a:rPr lang="en-US" sz="6480">
                <a:solidFill>
                  <a:srgbClr val="FFFFFF"/>
                </a:solidFill>
                <a:latin typeface="Ara Hamah Alfidaa"/>
                <a:ea typeface="Ara Hamah Alfidaa"/>
                <a:cs typeface="Ara Hamah Alfidaa"/>
                <a:sym typeface="Ara Hamah Alfidaa"/>
              </a:rPr>
              <a:t>Qu'est-ce qu'une bonne pratique de codage ?</a:t>
            </a:r>
          </a:p>
        </p:txBody>
      </p:sp>
      <p:sp>
        <p:nvSpPr>
          <p:cNvPr id="6" name="TextBox 6"/>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b="1" spc="533">
                <a:solidFill>
                  <a:srgbClr val="232E54"/>
                </a:solidFill>
                <a:latin typeface="Tek Tall Arabic Bold"/>
                <a:ea typeface="Tek Tall Arabic Bold"/>
                <a:cs typeface="Tek Tall Arabic Bold"/>
                <a:sym typeface="Tek Tall Arabic Bold"/>
              </a:rPr>
              <a:t>Let’s begin!</a:t>
            </a:r>
          </a:p>
        </p:txBody>
      </p:sp>
      <p:sp>
        <p:nvSpPr>
          <p:cNvPr id="7" name="TextBox 7"/>
          <p:cNvSpPr txBox="1"/>
          <p:nvPr/>
        </p:nvSpPr>
        <p:spPr>
          <a:xfrm>
            <a:off x="2691013" y="2483137"/>
            <a:ext cx="12905974" cy="4640580"/>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ea typeface="TT Chocolates"/>
                <a:cs typeface="TT Chocolates"/>
                <a:sym typeface="TT Chocolates"/>
              </a:rPr>
              <a:t>Une bonne pratique de codage est un ensemble de règles et de techniques qui permettent d'écrire un code propre, lisible et maintenable. Elle consiste à utiliser des noms de variables explicites, structurer le code de manière logique, éviter la duplication, et documenter les parties complexes. L’objectif est de rendre le code facile à comprendre, à modifier, et à corriger, non seulement pour soi-même, mais aussi pour d’autres développeurs qui pourraient travailler sur le même projet.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1585087" y="4143062"/>
            <a:ext cx="4954760" cy="945909"/>
          </a:xfrm>
          <a:custGeom>
            <a:avLst/>
            <a:gdLst/>
            <a:ahLst/>
            <a:cxnLst/>
            <a:rect l="l" t="t" r="r" b="b"/>
            <a:pathLst>
              <a:path w="4954760" h="945909">
                <a:moveTo>
                  <a:pt x="0" y="0"/>
                </a:moveTo>
                <a:lnTo>
                  <a:pt x="4954760" y="0"/>
                </a:lnTo>
                <a:lnTo>
                  <a:pt x="4954760" y="945908"/>
                </a:lnTo>
                <a:lnTo>
                  <a:pt x="0" y="945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85087" y="1675348"/>
            <a:ext cx="15926191" cy="2446277"/>
          </a:xfrm>
          <a:prstGeom prst="rect">
            <a:avLst/>
          </a:prstGeom>
        </p:spPr>
        <p:txBody>
          <a:bodyPr lIns="0" tIns="0" rIns="0" bIns="0" rtlCol="0" anchor="t">
            <a:spAutoFit/>
          </a:bodyPr>
          <a:lstStyle/>
          <a:p>
            <a:pPr algn="l">
              <a:lnSpc>
                <a:spcPts val="9029"/>
              </a:lnSpc>
            </a:pPr>
            <a:r>
              <a:rPr lang="en-US" sz="11576">
                <a:solidFill>
                  <a:srgbClr val="FFFFFF"/>
                </a:solidFill>
                <a:latin typeface="Ara Hamah Alfidaa"/>
                <a:ea typeface="Ara Hamah Alfidaa"/>
                <a:cs typeface="Ara Hamah Alfidaa"/>
                <a:sym typeface="Ara Hamah Alfidaa"/>
              </a:rPr>
              <a:t>Pourquoi est-il important de suivre ces pratiques ?</a:t>
            </a:r>
          </a:p>
        </p:txBody>
      </p:sp>
      <p:sp>
        <p:nvSpPr>
          <p:cNvPr id="5" name="TextBox 5"/>
          <p:cNvSpPr txBox="1"/>
          <p:nvPr/>
        </p:nvSpPr>
        <p:spPr>
          <a:xfrm>
            <a:off x="1585087" y="4277533"/>
            <a:ext cx="4003540" cy="600766"/>
          </a:xfrm>
          <a:prstGeom prst="rect">
            <a:avLst/>
          </a:prstGeom>
        </p:spPr>
        <p:txBody>
          <a:bodyPr lIns="0" tIns="0" rIns="0" bIns="0" rtlCol="0" anchor="t">
            <a:spAutoFit/>
          </a:bodyPr>
          <a:lstStyle/>
          <a:p>
            <a:pPr algn="ctr">
              <a:lnSpc>
                <a:spcPts val="4861"/>
              </a:lnSpc>
            </a:pPr>
            <a:r>
              <a:rPr lang="en-US" sz="3472" b="1" spc="534">
                <a:solidFill>
                  <a:srgbClr val="232E54"/>
                </a:solidFill>
                <a:latin typeface="Tek Tall Arabic Bold"/>
                <a:ea typeface="Tek Tall Arabic Bold"/>
                <a:cs typeface="Tek Tall Arabic Bold"/>
                <a:sym typeface="Tek Tall Arabic Bold"/>
              </a:rPr>
              <a:t>Our vision</a:t>
            </a:r>
          </a:p>
        </p:txBody>
      </p:sp>
      <p:sp>
        <p:nvSpPr>
          <p:cNvPr id="6" name="TextBox 6"/>
          <p:cNvSpPr txBox="1"/>
          <p:nvPr/>
        </p:nvSpPr>
        <p:spPr>
          <a:xfrm>
            <a:off x="1841154" y="5243293"/>
            <a:ext cx="13104943" cy="4015007"/>
          </a:xfrm>
          <a:prstGeom prst="rect">
            <a:avLst/>
          </a:prstGeom>
        </p:spPr>
        <p:txBody>
          <a:bodyPr lIns="0" tIns="0" rIns="0" bIns="0" rtlCol="0" anchor="t">
            <a:spAutoFit/>
          </a:bodyPr>
          <a:lstStyle/>
          <a:p>
            <a:pPr algn="l">
              <a:lnSpc>
                <a:spcPts val="4310"/>
              </a:lnSpc>
            </a:pPr>
            <a:endParaRPr/>
          </a:p>
          <a:p>
            <a:pPr algn="l">
              <a:lnSpc>
                <a:spcPts val="4590"/>
              </a:lnSpc>
              <a:spcBef>
                <a:spcPct val="0"/>
              </a:spcBef>
            </a:pPr>
            <a:r>
              <a:rPr lang="en-US" sz="3278" spc="26">
                <a:solidFill>
                  <a:srgbClr val="FFFFFF"/>
                </a:solidFill>
                <a:latin typeface="TT Chocolates"/>
                <a:ea typeface="TT Chocolates"/>
                <a:cs typeface="TT Chocolates"/>
                <a:sym typeface="TT Chocolates"/>
              </a:rPr>
              <a:t>Il est important de suivre les bonnes pratiques de codage car elles permettent d'améliorer la lisibilité et la compréhension du code, facilitant ainsi la collaboration entre développeurs. Elles rendent également le code plus facile à maintenir et à modifier au fil du temps, réduisant ainsi le risque d'erreurs et de bugs. En suivant ces pratiques, on peut créer des programmes plus fiables, évolutifs, et durables.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597959" y="3942481"/>
            <a:ext cx="13092083" cy="5315819"/>
          </a:xfrm>
          <a:custGeom>
            <a:avLst/>
            <a:gdLst/>
            <a:ahLst/>
            <a:cxnLst/>
            <a:rect l="l" t="t" r="r" b="b"/>
            <a:pathLst>
              <a:path w="13092083" h="5315819">
                <a:moveTo>
                  <a:pt x="0" y="0"/>
                </a:moveTo>
                <a:lnTo>
                  <a:pt x="13092082" y="0"/>
                </a:lnTo>
                <a:lnTo>
                  <a:pt x="13092082" y="5315819"/>
                </a:lnTo>
                <a:lnTo>
                  <a:pt x="0" y="5315819"/>
                </a:lnTo>
                <a:lnTo>
                  <a:pt x="0" y="0"/>
                </a:lnTo>
                <a:close/>
              </a:path>
            </a:pathLst>
          </a:custGeom>
          <a:blipFill>
            <a:blip r:embed="rId5"/>
            <a:stretch>
              <a:fillRect t="-15729" b="-15729"/>
            </a:stretch>
          </a:blipFill>
        </p:spPr>
      </p:sp>
      <p:sp>
        <p:nvSpPr>
          <p:cNvPr id="5" name="TextBox 5"/>
          <p:cNvSpPr txBox="1"/>
          <p:nvPr/>
        </p:nvSpPr>
        <p:spPr>
          <a:xfrm>
            <a:off x="1829437" y="1225576"/>
            <a:ext cx="15158500" cy="2228172"/>
          </a:xfrm>
          <a:prstGeom prst="rect">
            <a:avLst/>
          </a:prstGeom>
        </p:spPr>
        <p:txBody>
          <a:bodyPr lIns="0" tIns="0" rIns="0" bIns="0" rtlCol="0" anchor="t">
            <a:spAutoFit/>
          </a:bodyPr>
          <a:lstStyle/>
          <a:p>
            <a:pPr algn="ctr">
              <a:lnSpc>
                <a:spcPts val="8962"/>
              </a:lnSpc>
            </a:pPr>
            <a:r>
              <a:rPr lang="en-US" sz="6401">
                <a:solidFill>
                  <a:srgbClr val="FFFFFF"/>
                </a:solidFill>
                <a:latin typeface="Ara Hamah Alfidaa"/>
                <a:ea typeface="Ara Hamah Alfidaa"/>
                <a:cs typeface="Ara Hamah Alfidaa"/>
                <a:sym typeface="Ara Hamah Alfidaa"/>
              </a:rPr>
              <a:t>Quelles sont les meilleures pratiques à adopter pour écrire un code propre et maintenable ? </a:t>
            </a:r>
          </a:p>
        </p:txBody>
      </p:sp>
      <p:sp>
        <p:nvSpPr>
          <p:cNvPr id="6" name="TextBox 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b="1" spc="383">
                <a:solidFill>
                  <a:srgbClr val="232E54"/>
                </a:solidFill>
                <a:latin typeface="Tek Tall Arabic Bold"/>
                <a:ea typeface="Tek Tall Arabic Bold"/>
                <a:cs typeface="Tek Tall Arabic Bold"/>
                <a:sym typeface="Tek Tall Arabic Bold"/>
              </a:rPr>
              <a:t>Albert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1</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8767210" y="5143500"/>
            <a:ext cx="8344074" cy="2973879"/>
          </a:xfrm>
          <a:custGeom>
            <a:avLst/>
            <a:gdLst/>
            <a:ahLst/>
            <a:cxnLst/>
            <a:rect l="l" t="t" r="r" b="b"/>
            <a:pathLst>
              <a:path w="8344074" h="2973879">
                <a:moveTo>
                  <a:pt x="0" y="0"/>
                </a:moveTo>
                <a:lnTo>
                  <a:pt x="8344074" y="0"/>
                </a:lnTo>
                <a:lnTo>
                  <a:pt x="8344074" y="2973879"/>
                </a:lnTo>
                <a:lnTo>
                  <a:pt x="0" y="2973879"/>
                </a:lnTo>
                <a:lnTo>
                  <a:pt x="0" y="0"/>
                </a:lnTo>
                <a:close/>
              </a:path>
            </a:pathLst>
          </a:custGeom>
          <a:blipFill>
            <a:blip r:embed="rId7"/>
            <a:stretch>
              <a:fillRect r="-21582"/>
            </a:stretch>
          </a:blipFill>
        </p:spPr>
      </p:sp>
      <p:sp>
        <p:nvSpPr>
          <p:cNvPr id="10" name="TextBox 10"/>
          <p:cNvSpPr txBox="1"/>
          <p:nvPr/>
        </p:nvSpPr>
        <p:spPr>
          <a:xfrm>
            <a:off x="4338676" y="2103100"/>
            <a:ext cx="9366356"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Commentaires </a:t>
            </a:r>
          </a:p>
        </p:txBody>
      </p:sp>
      <p:sp>
        <p:nvSpPr>
          <p:cNvPr id="11" name="TextBox 11"/>
          <p:cNvSpPr txBox="1"/>
          <p:nvPr/>
        </p:nvSpPr>
        <p:spPr>
          <a:xfrm>
            <a:off x="1028700" y="5086350"/>
            <a:ext cx="7412837" cy="2116013"/>
          </a:xfrm>
          <a:prstGeom prst="rect">
            <a:avLst/>
          </a:prstGeom>
        </p:spPr>
        <p:txBody>
          <a:bodyPr lIns="0" tIns="0" rIns="0" bIns="0" rtlCol="0" anchor="t">
            <a:spAutoFit/>
          </a:bodyPr>
          <a:lstStyle/>
          <a:p>
            <a:pPr algn="l">
              <a:lnSpc>
                <a:spcPts val="4245"/>
              </a:lnSpc>
              <a:spcBef>
                <a:spcPct val="0"/>
              </a:spcBef>
            </a:pPr>
            <a:r>
              <a:rPr lang="en-US" sz="3032" spc="24">
                <a:solidFill>
                  <a:srgbClr val="FFFFFF"/>
                </a:solidFill>
                <a:latin typeface="TT Chocolates"/>
                <a:ea typeface="TT Chocolates"/>
                <a:cs typeface="TT Chocolates"/>
                <a:sym typeface="TT Chocolates"/>
              </a:rPr>
              <a:t>Il est important d’écrire des commentaires dans le code pour expliquer ce que fait chaque partie. Cela aide à comprendre le code plus rapidement plus tard.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2</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11316180" y="6228552"/>
            <a:ext cx="3352839" cy="879675"/>
          </a:xfrm>
          <a:custGeom>
            <a:avLst/>
            <a:gdLst/>
            <a:ahLst/>
            <a:cxnLst/>
            <a:rect l="l" t="t" r="r" b="b"/>
            <a:pathLst>
              <a:path w="3352839" h="879675">
                <a:moveTo>
                  <a:pt x="0" y="0"/>
                </a:moveTo>
                <a:lnTo>
                  <a:pt x="3352839" y="0"/>
                </a:lnTo>
                <a:lnTo>
                  <a:pt x="3352839" y="879674"/>
                </a:lnTo>
                <a:lnTo>
                  <a:pt x="0" y="879674"/>
                </a:lnTo>
                <a:lnTo>
                  <a:pt x="0" y="0"/>
                </a:lnTo>
                <a:close/>
              </a:path>
            </a:pathLst>
          </a:custGeom>
          <a:blipFill>
            <a:blip r:embed="rId7"/>
            <a:stretch>
              <a:fillRect l="-3512" t="-11217" r="-210364" b="-19630"/>
            </a:stretch>
          </a:blipFill>
        </p:spPr>
      </p:sp>
      <p:sp>
        <p:nvSpPr>
          <p:cNvPr id="10" name="Freeform 10"/>
          <p:cNvSpPr/>
          <p:nvPr/>
        </p:nvSpPr>
        <p:spPr>
          <a:xfrm>
            <a:off x="11316180" y="4608904"/>
            <a:ext cx="3352839" cy="895050"/>
          </a:xfrm>
          <a:custGeom>
            <a:avLst/>
            <a:gdLst/>
            <a:ahLst/>
            <a:cxnLst/>
            <a:rect l="l" t="t" r="r" b="b"/>
            <a:pathLst>
              <a:path w="3352839" h="895050">
                <a:moveTo>
                  <a:pt x="0" y="0"/>
                </a:moveTo>
                <a:lnTo>
                  <a:pt x="3352839" y="0"/>
                </a:lnTo>
                <a:lnTo>
                  <a:pt x="3352839" y="895050"/>
                </a:lnTo>
                <a:lnTo>
                  <a:pt x="0" y="895050"/>
                </a:lnTo>
                <a:lnTo>
                  <a:pt x="0" y="0"/>
                </a:lnTo>
                <a:close/>
              </a:path>
            </a:pathLst>
          </a:custGeom>
          <a:blipFill>
            <a:blip r:embed="rId8"/>
            <a:stretch>
              <a:fillRect r="-230297"/>
            </a:stretch>
          </a:blipFill>
        </p:spPr>
      </p:sp>
      <p:sp>
        <p:nvSpPr>
          <p:cNvPr id="11" name="Freeform 11"/>
          <p:cNvSpPr/>
          <p:nvPr/>
        </p:nvSpPr>
        <p:spPr>
          <a:xfrm>
            <a:off x="10279986" y="6228552"/>
            <a:ext cx="629073" cy="654432"/>
          </a:xfrm>
          <a:custGeom>
            <a:avLst/>
            <a:gdLst/>
            <a:ahLst/>
            <a:cxnLst/>
            <a:rect l="l" t="t" r="r" b="b"/>
            <a:pathLst>
              <a:path w="629073" h="654432">
                <a:moveTo>
                  <a:pt x="0" y="0"/>
                </a:moveTo>
                <a:lnTo>
                  <a:pt x="629073" y="0"/>
                </a:lnTo>
                <a:lnTo>
                  <a:pt x="629073" y="654431"/>
                </a:lnTo>
                <a:lnTo>
                  <a:pt x="0" y="65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4338676" y="2103100"/>
            <a:ext cx="13140765"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Utilisation de Noms de Variables Clairs</a:t>
            </a:r>
          </a:p>
        </p:txBody>
      </p:sp>
      <p:sp>
        <p:nvSpPr>
          <p:cNvPr id="13" name="TextBox 13"/>
          <p:cNvSpPr txBox="1"/>
          <p:nvPr/>
        </p:nvSpPr>
        <p:spPr>
          <a:xfrm>
            <a:off x="1223464" y="5086350"/>
            <a:ext cx="7412837" cy="1582039"/>
          </a:xfrm>
          <a:prstGeom prst="rect">
            <a:avLst/>
          </a:prstGeom>
        </p:spPr>
        <p:txBody>
          <a:bodyPr lIns="0" tIns="0" rIns="0" bIns="0" rtlCol="0" anchor="t">
            <a:spAutoFit/>
          </a:bodyPr>
          <a:lstStyle/>
          <a:p>
            <a:pPr algn="l">
              <a:lnSpc>
                <a:spcPts val="4245"/>
              </a:lnSpc>
              <a:spcBef>
                <a:spcPct val="0"/>
              </a:spcBef>
            </a:pPr>
            <a:r>
              <a:rPr lang="en-US" sz="3032" spc="24">
                <a:solidFill>
                  <a:srgbClr val="FFFFFF"/>
                </a:solidFill>
                <a:latin typeface="TT Chocolates"/>
                <a:ea typeface="TT Chocolates"/>
                <a:cs typeface="TT Chocolates"/>
                <a:sym typeface="TT Chocolates"/>
              </a:rPr>
              <a:t>Utilisez des noms de variables qui décrivent leur but au lieu de caractères ou de chiffres aléatoires.</a:t>
            </a:r>
          </a:p>
        </p:txBody>
      </p:sp>
      <p:pic>
        <p:nvPicPr>
          <p:cNvPr id="15" name="Picture 14">
            <a:extLst>
              <a:ext uri="{FF2B5EF4-FFF2-40B4-BE49-F238E27FC236}">
                <a16:creationId xmlns:a16="http://schemas.microsoft.com/office/drawing/2014/main" id="{30944534-58A0-408E-860F-41CC4D6BEF2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66409" y="4823739"/>
            <a:ext cx="525221" cy="5252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3</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9462018" y="3948095"/>
            <a:ext cx="8165440" cy="3915700"/>
          </a:xfrm>
          <a:custGeom>
            <a:avLst/>
            <a:gdLst/>
            <a:ahLst/>
            <a:cxnLst/>
            <a:rect l="l" t="t" r="r" b="b"/>
            <a:pathLst>
              <a:path w="8165440" h="3915700">
                <a:moveTo>
                  <a:pt x="0" y="0"/>
                </a:moveTo>
                <a:lnTo>
                  <a:pt x="8165439" y="0"/>
                </a:lnTo>
                <a:lnTo>
                  <a:pt x="8165439" y="3915699"/>
                </a:lnTo>
                <a:lnTo>
                  <a:pt x="0" y="3915699"/>
                </a:lnTo>
                <a:lnTo>
                  <a:pt x="0" y="0"/>
                </a:lnTo>
                <a:close/>
              </a:path>
            </a:pathLst>
          </a:custGeom>
          <a:blipFill>
            <a:blip r:embed="rId7"/>
            <a:stretch>
              <a:fillRect/>
            </a:stretch>
          </a:blipFill>
        </p:spPr>
      </p:sp>
      <p:sp>
        <p:nvSpPr>
          <p:cNvPr id="10" name="TextBox 10"/>
          <p:cNvSpPr txBox="1"/>
          <p:nvPr/>
        </p:nvSpPr>
        <p:spPr>
          <a:xfrm>
            <a:off x="4338676" y="2103100"/>
            <a:ext cx="13140765"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Organisation du Code</a:t>
            </a:r>
          </a:p>
        </p:txBody>
      </p:sp>
      <p:sp>
        <p:nvSpPr>
          <p:cNvPr id="11" name="TextBox 11"/>
          <p:cNvSpPr txBox="1"/>
          <p:nvPr/>
        </p:nvSpPr>
        <p:spPr>
          <a:xfrm>
            <a:off x="1223464" y="5086350"/>
            <a:ext cx="7412837" cy="1582039"/>
          </a:xfrm>
          <a:prstGeom prst="rect">
            <a:avLst/>
          </a:prstGeom>
        </p:spPr>
        <p:txBody>
          <a:bodyPr lIns="0" tIns="0" rIns="0" bIns="0" rtlCol="0" anchor="t">
            <a:spAutoFit/>
          </a:bodyPr>
          <a:lstStyle/>
          <a:p>
            <a:pPr algn="l">
              <a:lnSpc>
                <a:spcPts val="4245"/>
              </a:lnSpc>
              <a:spcBef>
                <a:spcPct val="0"/>
              </a:spcBef>
            </a:pPr>
            <a:r>
              <a:rPr lang="en-US" sz="3032" spc="24">
                <a:solidFill>
                  <a:srgbClr val="FFFFFF"/>
                </a:solidFill>
                <a:latin typeface="TT Chocolates"/>
                <a:ea typeface="TT Chocolates"/>
                <a:cs typeface="TT Chocolates"/>
                <a:sym typeface="TT Chocolates"/>
              </a:rPr>
              <a:t>Assurez-vous que le code est bien structuré en utilisant des espaces et des indentations. Cela facilite la lecture du 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842931" y="2064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4</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9870825" y="3756892"/>
            <a:ext cx="7799547" cy="1949887"/>
          </a:xfrm>
          <a:custGeom>
            <a:avLst/>
            <a:gdLst/>
            <a:ahLst/>
            <a:cxnLst/>
            <a:rect l="l" t="t" r="r" b="b"/>
            <a:pathLst>
              <a:path w="7799547" h="1949887">
                <a:moveTo>
                  <a:pt x="0" y="0"/>
                </a:moveTo>
                <a:lnTo>
                  <a:pt x="7799547" y="0"/>
                </a:lnTo>
                <a:lnTo>
                  <a:pt x="7799547" y="1949887"/>
                </a:lnTo>
                <a:lnTo>
                  <a:pt x="0" y="1949887"/>
                </a:lnTo>
                <a:lnTo>
                  <a:pt x="0" y="0"/>
                </a:lnTo>
                <a:close/>
              </a:path>
            </a:pathLst>
          </a:custGeom>
          <a:blipFill>
            <a:blip r:embed="rId7"/>
            <a:stretch>
              <a:fillRect/>
            </a:stretch>
          </a:blipFill>
        </p:spPr>
      </p:sp>
      <p:sp>
        <p:nvSpPr>
          <p:cNvPr id="10" name="Freeform 10"/>
          <p:cNvSpPr/>
          <p:nvPr/>
        </p:nvSpPr>
        <p:spPr>
          <a:xfrm>
            <a:off x="10440602" y="6326627"/>
            <a:ext cx="6301656" cy="2031579"/>
          </a:xfrm>
          <a:custGeom>
            <a:avLst/>
            <a:gdLst/>
            <a:ahLst/>
            <a:cxnLst/>
            <a:rect l="l" t="t" r="r" b="b"/>
            <a:pathLst>
              <a:path w="6301656" h="2031579">
                <a:moveTo>
                  <a:pt x="0" y="0"/>
                </a:moveTo>
                <a:lnTo>
                  <a:pt x="6301656" y="0"/>
                </a:lnTo>
                <a:lnTo>
                  <a:pt x="6301656" y="2031578"/>
                </a:lnTo>
                <a:lnTo>
                  <a:pt x="0" y="2031578"/>
                </a:lnTo>
                <a:lnTo>
                  <a:pt x="0" y="0"/>
                </a:lnTo>
                <a:close/>
              </a:path>
            </a:pathLst>
          </a:custGeom>
          <a:blipFill>
            <a:blip r:embed="rId8"/>
            <a:stretch>
              <a:fillRect/>
            </a:stretch>
          </a:blipFill>
        </p:spPr>
      </p:sp>
      <p:sp>
        <p:nvSpPr>
          <p:cNvPr id="11" name="Freeform 11"/>
          <p:cNvSpPr/>
          <p:nvPr/>
        </p:nvSpPr>
        <p:spPr>
          <a:xfrm>
            <a:off x="9241752" y="7015200"/>
            <a:ext cx="629073" cy="654432"/>
          </a:xfrm>
          <a:custGeom>
            <a:avLst/>
            <a:gdLst/>
            <a:ahLst/>
            <a:cxnLst/>
            <a:rect l="l" t="t" r="r" b="b"/>
            <a:pathLst>
              <a:path w="629073" h="654432">
                <a:moveTo>
                  <a:pt x="0" y="0"/>
                </a:moveTo>
                <a:lnTo>
                  <a:pt x="629073" y="0"/>
                </a:lnTo>
                <a:lnTo>
                  <a:pt x="629073" y="654432"/>
                </a:lnTo>
                <a:lnTo>
                  <a:pt x="0" y="6544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4338676" y="2103100"/>
            <a:ext cx="13140765" cy="1315806"/>
          </a:xfrm>
          <a:prstGeom prst="rect">
            <a:avLst/>
          </a:prstGeom>
        </p:spPr>
        <p:txBody>
          <a:bodyPr lIns="0" tIns="0" rIns="0" bIns="0" rtlCol="0" anchor="t">
            <a:spAutoFit/>
          </a:bodyPr>
          <a:lstStyle/>
          <a:p>
            <a:pPr algn="l">
              <a:lnSpc>
                <a:spcPts val="10722"/>
              </a:lnSpc>
            </a:pPr>
            <a:r>
              <a:rPr lang="en-US" sz="7659">
                <a:solidFill>
                  <a:srgbClr val="FFFFFF"/>
                </a:solidFill>
                <a:latin typeface="Ara Hamah Alfidaa"/>
                <a:ea typeface="Ara Hamah Alfidaa"/>
                <a:cs typeface="Ara Hamah Alfidaa"/>
                <a:sym typeface="Ara Hamah Alfidaa"/>
              </a:rPr>
              <a:t>Éviter la Duplication de Code</a:t>
            </a:r>
          </a:p>
        </p:txBody>
      </p:sp>
      <p:sp>
        <p:nvSpPr>
          <p:cNvPr id="13" name="TextBox 13"/>
          <p:cNvSpPr txBox="1"/>
          <p:nvPr/>
        </p:nvSpPr>
        <p:spPr>
          <a:xfrm>
            <a:off x="1223464" y="5086350"/>
            <a:ext cx="7412837" cy="1582039"/>
          </a:xfrm>
          <a:prstGeom prst="rect">
            <a:avLst/>
          </a:prstGeom>
        </p:spPr>
        <p:txBody>
          <a:bodyPr lIns="0" tIns="0" rIns="0" bIns="0" rtlCol="0" anchor="t">
            <a:spAutoFit/>
          </a:bodyPr>
          <a:lstStyle/>
          <a:p>
            <a:pPr algn="l">
              <a:lnSpc>
                <a:spcPts val="4245"/>
              </a:lnSpc>
              <a:spcBef>
                <a:spcPct val="0"/>
              </a:spcBef>
            </a:pPr>
            <a:r>
              <a:rPr lang="en-US" sz="3032" spc="24">
                <a:solidFill>
                  <a:srgbClr val="FFFFFF"/>
                </a:solidFill>
                <a:latin typeface="TT Chocolates"/>
                <a:ea typeface="TT Chocolates"/>
                <a:cs typeface="TT Chocolates"/>
                <a:sym typeface="TT Chocolates"/>
              </a:rPr>
              <a:t>Essayez toujours d’écrire des fonctions pour éviter de répéter le même code à plusieurs endroits. Cela facilite la maintenance.</a:t>
            </a:r>
          </a:p>
        </p:txBody>
      </p:sp>
      <p:pic>
        <p:nvPicPr>
          <p:cNvPr id="15" name="Picture 14">
            <a:extLst>
              <a:ext uri="{FF2B5EF4-FFF2-40B4-BE49-F238E27FC236}">
                <a16:creationId xmlns:a16="http://schemas.microsoft.com/office/drawing/2014/main" id="{8747BE9F-3A93-4FEB-A0D9-459AC061B65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337" y="4358651"/>
            <a:ext cx="571500" cy="571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463</Words>
  <Application>Microsoft Office PowerPoint</Application>
  <PresentationFormat>Custom</PresentationFormat>
  <Paragraphs>44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Tek Tall Arabic Bold</vt:lpstr>
      <vt:lpstr>TT Chocolates Bold</vt:lpstr>
      <vt:lpstr>Calibri</vt:lpstr>
      <vt:lpstr>TT Chocolates</vt:lpstr>
      <vt:lpstr>Ara Hamah Alfidaa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cp:lastModifiedBy>ZakariA AfadiSse</cp:lastModifiedBy>
  <cp:revision>2</cp:revision>
  <dcterms:created xsi:type="dcterms:W3CDTF">2006-08-16T00:00:00Z</dcterms:created>
  <dcterms:modified xsi:type="dcterms:W3CDTF">2024-09-08T15:37:11Z</dcterms:modified>
  <dc:identifier>DAGQLdR51Zk</dc:identifier>
</cp:coreProperties>
</file>